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8" r:id="rId3"/>
    <p:sldId id="262" r:id="rId4"/>
    <p:sldId id="260" r:id="rId5"/>
    <p:sldId id="261" r:id="rId6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546"/>
    <a:srgbClr val="005A9A"/>
    <a:srgbClr val="1A1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 varScale="1">
        <p:scale>
          <a:sx n="83" d="100"/>
          <a:sy n="83" d="100"/>
        </p:scale>
        <p:origin x="61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45633-6FD5-45D9-85DD-1C829EB479A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5207-95C5-4919-93E3-A3CFE7EA8D4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44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445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1643050"/>
            <a:ext cx="2228850" cy="486568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071546"/>
            <a:ext cx="6521450" cy="543718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4"/>
            <a:endParaRPr lang="de-DE" dirty="0" smtClean="0"/>
          </a:p>
          <a:p>
            <a:pPr lvl="4"/>
            <a:endParaRPr lang="de-D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56856" y="4725144"/>
            <a:ext cx="914400" cy="914400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445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760" y="1261240"/>
            <a:ext cx="8708509" cy="70959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8760" y="2071678"/>
            <a:ext cx="4175125" cy="40544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2071678"/>
            <a:ext cx="4375150" cy="40544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24032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5A9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263794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624032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005A9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263794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1643050"/>
            <a:ext cx="5537729" cy="4483114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4454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0D42-2543-48D5-9887-342F6015908C}" type="datetimeFigureOut">
              <a:rPr lang="de-DE" smtClean="0"/>
              <a:pPr/>
              <a:t>21.09.2017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08760" y="1261240"/>
            <a:ext cx="8708509" cy="70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08760" y="2056819"/>
            <a:ext cx="8673396" cy="394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EDD8B1-9DC6-4210-A366-FB93C5CBF1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5A9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A9A"/>
        </a:buClr>
        <a:buSzPct val="105000"/>
        <a:buFont typeface="Symbol" pitchFamily="18" charset="2"/>
        <a:buChar char="-"/>
        <a:defRPr sz="3200" kern="1200">
          <a:solidFill>
            <a:srgbClr val="44454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A9A"/>
        </a:buClr>
        <a:buSzPct val="105000"/>
        <a:buFont typeface="Symbol" pitchFamily="18" charset="2"/>
        <a:buChar char="-"/>
        <a:defRPr sz="2800" kern="1200">
          <a:solidFill>
            <a:srgbClr val="44454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A9A"/>
        </a:buClr>
        <a:buSzPct val="105000"/>
        <a:buFont typeface="Symbol" pitchFamily="18" charset="2"/>
        <a:buChar char="-"/>
        <a:defRPr sz="2400" kern="1200">
          <a:solidFill>
            <a:srgbClr val="44454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A9A"/>
        </a:buClr>
        <a:buSzPct val="105000"/>
        <a:buFont typeface="Symbol" pitchFamily="18" charset="2"/>
        <a:buChar char="-"/>
        <a:defRPr sz="2000" kern="1200">
          <a:solidFill>
            <a:srgbClr val="44454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A9A"/>
        </a:buClr>
        <a:buSzPct val="105000"/>
        <a:buFont typeface="Symbol" pitchFamily="18" charset="2"/>
        <a:buChar char="-"/>
        <a:defRPr sz="2000" kern="1200">
          <a:solidFill>
            <a:srgbClr val="44454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484784"/>
            <a:ext cx="8420100" cy="5112568"/>
          </a:xfrm>
        </p:spPr>
        <p:txBody>
          <a:bodyPr>
            <a:normAutofit/>
          </a:bodyPr>
          <a:lstStyle/>
          <a:p>
            <a:pPr algn="ctr"/>
            <a:r>
              <a:rPr lang="en-IN" dirty="0" err="1" smtClean="0"/>
              <a:t>BayIND</a:t>
            </a:r>
            <a:r>
              <a:rPr lang="en-IN" dirty="0" smtClean="0"/>
              <a:t> </a:t>
            </a:r>
            <a:br>
              <a:rPr lang="en-IN" dirty="0" smtClean="0"/>
            </a:br>
            <a:r>
              <a:rPr lang="en-IN" dirty="0" smtClean="0"/>
              <a:t>(</a:t>
            </a:r>
            <a:r>
              <a:rPr lang="en-US" dirty="0" smtClean="0"/>
              <a:t>Bavarian-Indian </a:t>
            </a:r>
            <a:r>
              <a:rPr lang="en-US" dirty="0"/>
              <a:t>Centre for Business and University Cooperation</a:t>
            </a:r>
            <a:r>
              <a:rPr lang="en-IN" dirty="0" smtClean="0"/>
              <a:t>)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– </a:t>
            </a:r>
            <a:br>
              <a:rPr lang="en-IN" dirty="0" smtClean="0"/>
            </a:br>
            <a:r>
              <a:rPr lang="en-IN" dirty="0" smtClean="0"/>
              <a:t>Connecting India and Bavaria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Wiebke </a:t>
            </a:r>
            <a:r>
              <a:rPr lang="en-IN" dirty="0" err="1" smtClean="0"/>
              <a:t>Doerfler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276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87" y="1052736"/>
            <a:ext cx="8708509" cy="709593"/>
          </a:xfrm>
        </p:spPr>
        <p:txBody>
          <a:bodyPr/>
          <a:lstStyle/>
          <a:p>
            <a:r>
              <a:rPr lang="en-IN" dirty="0" smtClean="0"/>
              <a:t>Who are we?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2" y="1881475"/>
            <a:ext cx="9641721" cy="44813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44" y="6021288"/>
            <a:ext cx="313690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085" y="1122328"/>
            <a:ext cx="8708509" cy="709593"/>
          </a:xfrm>
        </p:spPr>
        <p:txBody>
          <a:bodyPr/>
          <a:lstStyle/>
          <a:p>
            <a:r>
              <a:rPr lang="en-IN" dirty="0"/>
              <a:t>Who are we?</a:t>
            </a:r>
            <a:endParaRPr lang="de-DE" dirty="0"/>
          </a:p>
        </p:txBody>
      </p:sp>
      <p:sp>
        <p:nvSpPr>
          <p:cNvPr id="5" name="Content Placeholder 11"/>
          <p:cNvSpPr>
            <a:spLocks noGrp="1"/>
          </p:cNvSpPr>
          <p:nvPr>
            <p:ph idx="1"/>
          </p:nvPr>
        </p:nvSpPr>
        <p:spPr>
          <a:xfrm>
            <a:off x="700198" y="1772816"/>
            <a:ext cx="8673396" cy="16909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IN" sz="2000" dirty="0" err="1"/>
              <a:t>BayIND</a:t>
            </a:r>
            <a:r>
              <a:rPr lang="en-IN" sz="2000" dirty="0"/>
              <a:t> main office in Hof, Germany</a:t>
            </a:r>
          </a:p>
          <a:p>
            <a:pPr>
              <a:lnSpc>
                <a:spcPct val="160000"/>
              </a:lnSpc>
            </a:pPr>
            <a:r>
              <a:rPr lang="en-IN" sz="2000" dirty="0"/>
              <a:t>Office in Bangalore since </a:t>
            </a:r>
            <a:r>
              <a:rPr lang="en-IN" sz="2000" dirty="0" smtClean="0"/>
              <a:t>2013</a:t>
            </a:r>
            <a:endParaRPr lang="en-IN" sz="2000" dirty="0" smtClean="0"/>
          </a:p>
          <a:p>
            <a:pPr>
              <a:lnSpc>
                <a:spcPct val="160000"/>
              </a:lnSpc>
            </a:pPr>
            <a:r>
              <a:rPr lang="en-IN" sz="2000" dirty="0" smtClean="0"/>
              <a:t>Set-up </a:t>
            </a:r>
            <a:r>
              <a:rPr lang="en-IN" sz="2000" dirty="0" smtClean="0"/>
              <a:t>by the Bavarian Ministry of Education, Sciences and </a:t>
            </a:r>
            <a:r>
              <a:rPr lang="en-IN" sz="2000" dirty="0" smtClean="0"/>
              <a:t>Arts</a:t>
            </a:r>
          </a:p>
          <a:p>
            <a:pPr marL="0" indent="0">
              <a:lnSpc>
                <a:spcPct val="160000"/>
              </a:lnSpc>
              <a:buNone/>
            </a:pPr>
            <a:endParaRPr lang="en-IN" sz="2000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03181" y="3549514"/>
            <a:ext cx="8708509" cy="709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A9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IN" dirty="0" smtClean="0"/>
              <a:t>What do we do?</a:t>
            </a:r>
            <a:endParaRPr lang="de-DE" dirty="0"/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700198" y="4259107"/>
            <a:ext cx="8673396" cy="2580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5A9A"/>
              </a:buClr>
              <a:buSzPct val="105000"/>
              <a:buFont typeface="Symbol" pitchFamily="18" charset="2"/>
              <a:buChar char="-"/>
              <a:defRPr sz="3200" kern="1200">
                <a:solidFill>
                  <a:srgbClr val="44454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A9A"/>
              </a:buClr>
              <a:buSzPct val="105000"/>
              <a:buFont typeface="Symbol" pitchFamily="18" charset="2"/>
              <a:buChar char="-"/>
              <a:defRPr sz="2800" kern="1200">
                <a:solidFill>
                  <a:srgbClr val="444546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A9A"/>
              </a:buClr>
              <a:buSzPct val="105000"/>
              <a:buFont typeface="Symbol" pitchFamily="18" charset="2"/>
              <a:buChar char="-"/>
              <a:defRPr sz="2400" kern="1200">
                <a:solidFill>
                  <a:srgbClr val="444546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A9A"/>
              </a:buClr>
              <a:buSzPct val="105000"/>
              <a:buFont typeface="Symbol" pitchFamily="18" charset="2"/>
              <a:buChar char="-"/>
              <a:defRPr sz="2000" kern="1200">
                <a:solidFill>
                  <a:srgbClr val="44454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A9A"/>
              </a:buClr>
              <a:buSzPct val="105000"/>
              <a:buFont typeface="Symbol" pitchFamily="18" charset="2"/>
              <a:buChar char="-"/>
              <a:defRPr sz="2000" kern="1200">
                <a:solidFill>
                  <a:srgbClr val="444546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IN" sz="2000" dirty="0" smtClean="0"/>
              <a:t>Supporting all 9 Bavarian State Universities and 17 Universities of Applied Sciences in their activities in India</a:t>
            </a:r>
          </a:p>
          <a:p>
            <a:pPr>
              <a:lnSpc>
                <a:spcPct val="160000"/>
              </a:lnSpc>
            </a:pPr>
            <a:r>
              <a:rPr lang="en-IN" sz="2000" b="1" dirty="0" smtClean="0"/>
              <a:t>Mission: </a:t>
            </a:r>
            <a:r>
              <a:rPr lang="en-IN" sz="2000" dirty="0" smtClean="0"/>
              <a:t>foster and coordinate the exchange and cooperation between India and Bavaria – in the field of academia and business (focus on SMEs)</a:t>
            </a:r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val="200666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03" y="1124744"/>
            <a:ext cx="8708509" cy="709593"/>
          </a:xfrm>
        </p:spPr>
        <p:txBody>
          <a:bodyPr>
            <a:normAutofit/>
          </a:bodyPr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Smart </a:t>
            </a:r>
            <a:r>
              <a:rPr lang="de-DE" dirty="0"/>
              <a:t>City </a:t>
            </a:r>
            <a:r>
              <a:rPr lang="de-DE" dirty="0" err="1"/>
              <a:t>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60" y="2056819"/>
            <a:ext cx="8673396" cy="4324509"/>
          </a:xfrm>
        </p:spPr>
        <p:txBody>
          <a:bodyPr>
            <a:noAutofit/>
          </a:bodyPr>
          <a:lstStyle/>
          <a:p>
            <a:r>
              <a:rPr lang="en-IN" sz="2000" dirty="0" smtClean="0"/>
              <a:t>Various Master Courses related to the Smart City field offered by Bavarian Universities (e.g. Master in Green Electronics, Renewable Energy Systems, </a:t>
            </a:r>
            <a:r>
              <a:rPr lang="en-IN" sz="2000" dirty="0" err="1" smtClean="0"/>
              <a:t>ClimaDesign</a:t>
            </a:r>
            <a:r>
              <a:rPr lang="en-IN" sz="2000" dirty="0" smtClean="0"/>
              <a:t>, </a:t>
            </a:r>
            <a:r>
              <a:rPr lang="en-US" sz="2000" dirty="0"/>
              <a:t>Green and Energy Efficient </a:t>
            </a:r>
            <a:r>
              <a:rPr lang="en-US" sz="2000" dirty="0" smtClean="0"/>
              <a:t>Building</a:t>
            </a:r>
            <a:r>
              <a:rPr lang="en-IN" sz="2000" dirty="0" smtClean="0"/>
              <a:t>)</a:t>
            </a:r>
            <a:endParaRPr lang="en-IN" sz="2000" dirty="0" smtClean="0"/>
          </a:p>
          <a:p>
            <a:endParaRPr lang="en-IN" sz="2000" dirty="0"/>
          </a:p>
          <a:p>
            <a:r>
              <a:rPr lang="en-IN" sz="2000" dirty="0" smtClean="0"/>
              <a:t>German interns in India, Research internships in India </a:t>
            </a:r>
          </a:p>
          <a:p>
            <a:endParaRPr lang="en-IN" sz="2000" dirty="0"/>
          </a:p>
          <a:p>
            <a:r>
              <a:rPr lang="en-IN" sz="2000" dirty="0" smtClean="0"/>
              <a:t>Member of </a:t>
            </a:r>
            <a:r>
              <a:rPr lang="en-IN" sz="2000" dirty="0" smtClean="0"/>
              <a:t>DWIH (</a:t>
            </a:r>
            <a:r>
              <a:rPr lang="en-US" sz="2000" dirty="0"/>
              <a:t>German House for Research and </a:t>
            </a:r>
            <a:r>
              <a:rPr lang="en-US" sz="2000" dirty="0" smtClean="0"/>
              <a:t>Innovation):</a:t>
            </a:r>
            <a:r>
              <a:rPr lang="en-IN" sz="2000" dirty="0" smtClean="0"/>
              <a:t> </a:t>
            </a:r>
            <a:endParaRPr lang="en-IN" sz="2000" dirty="0" smtClean="0"/>
          </a:p>
          <a:p>
            <a:pPr lvl="1"/>
            <a:r>
              <a:rPr lang="en-IN" sz="2000" dirty="0" smtClean="0"/>
              <a:t>Waterscapes Conference: 05th/ 06th October in Delhi</a:t>
            </a:r>
          </a:p>
          <a:p>
            <a:pPr lvl="1"/>
            <a:r>
              <a:rPr lang="en-IN" sz="2000" b="1" dirty="0" smtClean="0"/>
              <a:t>Smart Cities Conference </a:t>
            </a:r>
            <a:r>
              <a:rPr lang="en-IN" sz="2000" dirty="0" smtClean="0"/>
              <a:t>(Heidelberg University, </a:t>
            </a:r>
            <a:r>
              <a:rPr lang="en-IN" sz="2000" dirty="0" err="1" smtClean="0"/>
              <a:t>BayIND</a:t>
            </a:r>
            <a:r>
              <a:rPr lang="en-IN" sz="2000" dirty="0" smtClean="0"/>
              <a:t> and other partners): 13th/ 14th October in Bangalore</a:t>
            </a:r>
          </a:p>
          <a:p>
            <a:pPr lvl="1"/>
            <a:r>
              <a:rPr lang="en-IN" sz="2000" dirty="0" smtClean="0"/>
              <a:t>Indo-German Dialogue on Youth Innovation in Bangalore: 14th/ 15th November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99613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573016"/>
            <a:ext cx="3811385" cy="2743200"/>
          </a:xfrm>
          <a:prstGeom prst="rect">
            <a:avLst/>
          </a:prstGeom>
          <a:ln w="9525" cap="sq">
            <a:solidFill>
              <a:srgbClr val="005A9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2088" y="3513455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444546"/>
                </a:solidFill>
                <a:latin typeface="Arial" pitchFamily="34" charset="0"/>
                <a:cs typeface="Arial" pitchFamily="34" charset="0"/>
              </a:rPr>
              <a:t>BayIND</a:t>
            </a:r>
            <a:r>
              <a:rPr lang="en-US" b="1" dirty="0" smtClean="0">
                <a:solidFill>
                  <a:srgbClr val="44454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 smtClean="0">
                <a:solidFill>
                  <a:srgbClr val="444546"/>
                </a:solidFill>
                <a:latin typeface="Arial" pitchFamily="34" charset="0"/>
                <a:cs typeface="Arial" pitchFamily="34" charset="0"/>
              </a:rPr>
              <a:t>Alfons-Goppel-Platz </a:t>
            </a:r>
            <a:r>
              <a:rPr lang="de-DE" dirty="0">
                <a:solidFill>
                  <a:srgbClr val="444546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de-DE" dirty="0">
                <a:solidFill>
                  <a:srgbClr val="444546"/>
                </a:solidFill>
                <a:latin typeface="Arial" pitchFamily="34" charset="0"/>
                <a:cs typeface="Arial" pitchFamily="34" charset="0"/>
              </a:rPr>
              <a:t>95028 Hof/ </a:t>
            </a:r>
            <a:r>
              <a:rPr lang="de-DE" dirty="0" smtClean="0">
                <a:solidFill>
                  <a:srgbClr val="444546"/>
                </a:solidFill>
                <a:latin typeface="Arial" pitchFamily="34" charset="0"/>
                <a:cs typeface="Arial" pitchFamily="34" charset="0"/>
              </a:rPr>
              <a:t>Germany</a:t>
            </a:r>
            <a:endParaRPr lang="de-DE" b="1" dirty="0">
              <a:solidFill>
                <a:srgbClr val="444546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de-DE" b="1" dirty="0">
              <a:solidFill>
                <a:srgbClr val="444546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de-DE" b="1" dirty="0" err="1">
                <a:solidFill>
                  <a:srgbClr val="444546"/>
                </a:solidFill>
                <a:latin typeface="Arial" charset="0"/>
                <a:cs typeface="Arial" charset="0"/>
              </a:rPr>
              <a:t>BayIND</a:t>
            </a:r>
            <a:r>
              <a:rPr lang="de-DE" b="1" dirty="0">
                <a:solidFill>
                  <a:srgbClr val="444546"/>
                </a:solidFill>
                <a:latin typeface="Arial" charset="0"/>
                <a:cs typeface="Arial" charset="0"/>
              </a:rPr>
              <a:t> Science Office</a:t>
            </a:r>
          </a:p>
          <a:p>
            <a:pPr>
              <a:defRPr/>
            </a:pPr>
            <a:r>
              <a:rPr lang="de-DE" dirty="0">
                <a:solidFill>
                  <a:srgbClr val="444546"/>
                </a:solidFill>
                <a:latin typeface="Arial" charset="0"/>
                <a:cs typeface="Arial" charset="0"/>
              </a:rPr>
              <a:t>c/o INTEGRO Infotech &amp; Consulting</a:t>
            </a:r>
          </a:p>
          <a:p>
            <a:pPr>
              <a:defRPr/>
            </a:pPr>
            <a:r>
              <a:rPr lang="de-DE" dirty="0" err="1">
                <a:solidFill>
                  <a:srgbClr val="444546"/>
                </a:solidFill>
                <a:latin typeface="Arial" charset="0"/>
                <a:cs typeface="Arial" charset="0"/>
              </a:rPr>
              <a:t>Ulsoor</a:t>
            </a:r>
            <a:r>
              <a:rPr lang="de-DE" dirty="0">
                <a:solidFill>
                  <a:srgbClr val="444546"/>
                </a:solidFill>
                <a:latin typeface="Arial" charset="0"/>
                <a:cs typeface="Arial" charset="0"/>
              </a:rPr>
              <a:t> Lake</a:t>
            </a:r>
          </a:p>
          <a:p>
            <a:pPr>
              <a:defRPr/>
            </a:pPr>
            <a:r>
              <a:rPr lang="de-DE" dirty="0">
                <a:solidFill>
                  <a:srgbClr val="444546"/>
                </a:solidFill>
                <a:latin typeface="Arial" charset="0"/>
                <a:cs typeface="Arial" charset="0"/>
              </a:rPr>
              <a:t>560042 Bangalore</a:t>
            </a:r>
          </a:p>
          <a:p>
            <a:pPr>
              <a:defRPr/>
            </a:pPr>
            <a:r>
              <a:rPr lang="de-DE" dirty="0">
                <a:solidFill>
                  <a:srgbClr val="444546"/>
                </a:solidFill>
                <a:latin typeface="Arial" charset="0"/>
                <a:cs typeface="Arial" charset="0"/>
              </a:rPr>
              <a:t/>
            </a:r>
            <a:br>
              <a:rPr lang="de-DE" dirty="0">
                <a:solidFill>
                  <a:srgbClr val="444546"/>
                </a:solidFill>
                <a:latin typeface="Arial" charset="0"/>
                <a:cs typeface="Arial" charset="0"/>
              </a:rPr>
            </a:br>
            <a:r>
              <a:rPr lang="de-DE" dirty="0">
                <a:solidFill>
                  <a:srgbClr val="444546"/>
                </a:solidFill>
                <a:latin typeface="Arial" charset="0"/>
                <a:cs typeface="Arial" charset="0"/>
              </a:rPr>
              <a:t>E-Mail: </a:t>
            </a:r>
            <a:r>
              <a:rPr lang="de-DE" dirty="0" smtClean="0">
                <a:solidFill>
                  <a:srgbClr val="444546"/>
                </a:solidFill>
                <a:latin typeface="Arial" charset="0"/>
                <a:cs typeface="Arial" charset="0"/>
              </a:rPr>
              <a:t>info@bayind.de</a:t>
            </a:r>
            <a:endParaRPr lang="de-DE" dirty="0">
              <a:solidFill>
                <a:srgbClr val="444546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836999" y="1772816"/>
            <a:ext cx="8237537" cy="1224855"/>
          </a:xfrm>
        </p:spPr>
        <p:txBody>
          <a:bodyPr lIns="0" tIns="0" rIns="0" bIns="0" anchor="t">
            <a:normAutofit/>
          </a:bodyPr>
          <a:lstStyle/>
          <a:p>
            <a:pPr algn="ctr" eaLnBrk="1" hangingPunct="1"/>
            <a:r>
              <a:rPr lang="de-DE" sz="3600" b="1" dirty="0" err="1" smtClean="0">
                <a:solidFill>
                  <a:srgbClr val="005A9A"/>
                </a:solidFill>
                <a:latin typeface="+mn-lt"/>
              </a:rPr>
              <a:t>Thank</a:t>
            </a:r>
            <a:r>
              <a:rPr lang="de-DE" sz="3600" b="1" dirty="0" smtClean="0">
                <a:solidFill>
                  <a:srgbClr val="005A9A"/>
                </a:solidFill>
                <a:latin typeface="+mn-lt"/>
              </a:rPr>
              <a:t> </a:t>
            </a:r>
            <a:r>
              <a:rPr lang="de-DE" sz="3600" b="1" dirty="0" err="1" smtClean="0">
                <a:solidFill>
                  <a:srgbClr val="005A9A"/>
                </a:solidFill>
                <a:latin typeface="+mn-lt"/>
              </a:rPr>
              <a:t>you</a:t>
            </a:r>
            <a:r>
              <a:rPr lang="de-DE" sz="3600" b="1" dirty="0" smtClean="0">
                <a:solidFill>
                  <a:srgbClr val="005A9A"/>
                </a:solidFill>
                <a:latin typeface="+mn-lt"/>
              </a:rPr>
              <a:t>! </a:t>
            </a:r>
            <a:r>
              <a:rPr lang="de-DE" sz="3600" dirty="0" smtClean="0">
                <a:latin typeface="+mn-lt"/>
              </a:rPr>
              <a:t>         </a:t>
            </a:r>
            <a:r>
              <a:rPr lang="de-DE" sz="3600" b="1" dirty="0" smtClean="0">
                <a:solidFill>
                  <a:srgbClr val="005A9A"/>
                </a:solidFill>
                <a:latin typeface="+mn-lt"/>
              </a:rPr>
              <a:t>                                      </a:t>
            </a:r>
            <a:br>
              <a:rPr lang="de-DE" sz="3600" b="1" dirty="0" smtClean="0">
                <a:solidFill>
                  <a:srgbClr val="005A9A"/>
                </a:solidFill>
                <a:latin typeface="+mn-lt"/>
              </a:rPr>
            </a:br>
            <a:r>
              <a:rPr lang="en-US" sz="3600" b="1" dirty="0" err="1" smtClean="0">
                <a:solidFill>
                  <a:srgbClr val="005A9A"/>
                </a:solidFill>
                <a:latin typeface="+mn-lt"/>
              </a:rPr>
              <a:t>Vielen</a:t>
            </a:r>
            <a:r>
              <a:rPr lang="en-US" sz="3600" b="1" dirty="0" smtClean="0">
                <a:solidFill>
                  <a:srgbClr val="005A9A"/>
                </a:solidFill>
                <a:latin typeface="+mn-lt"/>
              </a:rPr>
              <a:t> Dank!</a:t>
            </a:r>
            <a:endParaRPr lang="de-DE" sz="3600" b="1" dirty="0" smtClean="0">
              <a:solidFill>
                <a:srgbClr val="005A9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8549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A4-Papier (210 x 297 mm)</PresentationFormat>
  <Paragraphs>28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Larissa-Design</vt:lpstr>
      <vt:lpstr>BayIND  (Bavarian-Indian Centre for Business and University Cooperation) –  Connecting India and Bavaria     Wiebke Doerfler </vt:lpstr>
      <vt:lpstr>Who are we?</vt:lpstr>
      <vt:lpstr>Who are we?</vt:lpstr>
      <vt:lpstr>Our connection to the Smart City approach</vt:lpstr>
      <vt:lpstr>Thank you!                                                 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BayIND</dc:creator>
  <cp:lastModifiedBy>Wiebke Dörfler</cp:lastModifiedBy>
  <cp:revision>38</cp:revision>
  <dcterms:created xsi:type="dcterms:W3CDTF">2009-01-22T11:35:11Z</dcterms:created>
  <dcterms:modified xsi:type="dcterms:W3CDTF">2017-09-21T14:28:28Z</dcterms:modified>
</cp:coreProperties>
</file>